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Inconsolata"/>
      <p:bold r:id="rId16"/>
    </p:embeddedFont>
    <p:embeddedFont>
      <p:font typeface="Quattrocento Sans"/>
      <p:regular r:id="rId17"/>
      <p:bold r:id="rId18"/>
      <p:italic r:id="rId19"/>
      <p:boldItalic r:id="rId20"/>
    </p:embeddedFont>
    <p:embeddedFont>
      <p:font typeface="Fira Sans"/>
      <p:bold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QuattrocentoSans-boldItalic.fntdata"/><Relationship Id="rId11" Type="http://schemas.openxmlformats.org/officeDocument/2006/relationships/slide" Target="slides/slide7.xml"/><Relationship Id="rId22" Type="http://schemas.openxmlformats.org/officeDocument/2006/relationships/font" Target="fonts/FiraSans-boldItalic.fntdata"/><Relationship Id="rId10" Type="http://schemas.openxmlformats.org/officeDocument/2006/relationships/slide" Target="slides/slide6.xml"/><Relationship Id="rId21" Type="http://schemas.openxmlformats.org/officeDocument/2006/relationships/font" Target="fonts/FiraSans-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QuattrocentoSans-regular.fntdata"/><Relationship Id="rId16" Type="http://schemas.openxmlformats.org/officeDocument/2006/relationships/font" Target="fonts/Inconsolata-bold.fntdata"/><Relationship Id="rId5" Type="http://schemas.openxmlformats.org/officeDocument/2006/relationships/slide" Target="slides/slide1.xml"/><Relationship Id="rId19" Type="http://schemas.openxmlformats.org/officeDocument/2006/relationships/font" Target="fonts/QuattrocentoSans-italic.fntdata"/><Relationship Id="rId6" Type="http://schemas.openxmlformats.org/officeDocument/2006/relationships/slide" Target="slides/slide2.xml"/><Relationship Id="rId18" Type="http://schemas.openxmlformats.org/officeDocument/2006/relationships/font" Target="fonts/QuattrocentoSans-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 name="Google Shape;4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50" name="Google Shape;5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49" name="Google Shape;149;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eff8aec60_0_2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g34eff8aec60_0_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57" name="Google Shape;157;g34eff8aec60_0_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 name="Google Shape;57;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58" name="Google Shape;58;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 name="Google Shape;66;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67" name="Google Shape;67;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 name="Google Shape;73;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74" name="Google Shape;74;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 name="Google Shape;92;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93" name="Google Shape;93;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18" name="Google Shape;118;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25" name="Google Shape;125;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33" name="Google Shape;133;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41" name="Google Shape;141;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sp>
        <p:nvSpPr>
          <p:cNvPr id="7" name="Google Shape;7;p2"/>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2"/>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 name="Google Shape;9;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2" name="Shape 42"/>
        <p:cNvGrpSpPr/>
        <p:nvPr/>
      </p:nvGrpSpPr>
      <p:grpSpPr>
        <a:xfrm>
          <a:off x="0" y="0"/>
          <a:ext cx="0" cy="0"/>
          <a:chOff x="0" y="0"/>
          <a:chExt cx="0" cy="0"/>
        </a:xfrm>
      </p:grpSpPr>
      <p:sp>
        <p:nvSpPr>
          <p:cNvPr id="43" name="Google Shape;43;p11"/>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1"/>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6" name="Shape 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0" name="Shape 10"/>
        <p:cNvGrpSpPr/>
        <p:nvPr/>
      </p:nvGrpSpPr>
      <p:grpSpPr>
        <a:xfrm>
          <a:off x="0" y="0"/>
          <a:ext cx="0" cy="0"/>
          <a:chOff x="0" y="0"/>
          <a:chExt cx="0" cy="0"/>
        </a:xfrm>
      </p:grpSpPr>
      <p:sp>
        <p:nvSpPr>
          <p:cNvPr id="11" name="Google Shape;11;p3"/>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4" name="Shape 14"/>
        <p:cNvGrpSpPr/>
        <p:nvPr/>
      </p:nvGrpSpPr>
      <p:grpSpPr>
        <a:xfrm>
          <a:off x="0" y="0"/>
          <a:ext cx="0" cy="0"/>
          <a:chOff x="0" y="0"/>
          <a:chExt cx="0" cy="0"/>
        </a:xfrm>
      </p:grpSpPr>
      <p:sp>
        <p:nvSpPr>
          <p:cNvPr id="15" name="Google Shape;15;p4"/>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8" name="Shape 18"/>
        <p:cNvGrpSpPr/>
        <p:nvPr/>
      </p:nvGrpSpPr>
      <p:grpSpPr>
        <a:xfrm>
          <a:off x="0" y="0"/>
          <a:ext cx="0" cy="0"/>
          <a:chOff x="0" y="0"/>
          <a:chExt cx="0" cy="0"/>
        </a:xfrm>
      </p:grpSpPr>
      <p:sp>
        <p:nvSpPr>
          <p:cNvPr id="19" name="Google Shape;19;p5"/>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5"/>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6" name="Shape 26"/>
        <p:cNvGrpSpPr/>
        <p:nvPr/>
      </p:nvGrpSpPr>
      <p:grpSpPr>
        <a:xfrm>
          <a:off x="0" y="0"/>
          <a:ext cx="0" cy="0"/>
          <a:chOff x="0" y="0"/>
          <a:chExt cx="0" cy="0"/>
        </a:xfrm>
      </p:grpSpPr>
      <p:sp>
        <p:nvSpPr>
          <p:cNvPr id="27" name="Google Shape;27;p7"/>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7"/>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0" name="Shape 30"/>
        <p:cNvGrpSpPr/>
        <p:nvPr/>
      </p:nvGrpSpPr>
      <p:grpSpPr>
        <a:xfrm>
          <a:off x="0" y="0"/>
          <a:ext cx="0" cy="0"/>
          <a:chOff x="0" y="0"/>
          <a:chExt cx="0" cy="0"/>
        </a:xfrm>
      </p:grpSpPr>
      <p:sp>
        <p:nvSpPr>
          <p:cNvPr id="31" name="Google Shape;31;p8"/>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8"/>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4" name="Shape 34"/>
        <p:cNvGrpSpPr/>
        <p:nvPr/>
      </p:nvGrpSpPr>
      <p:grpSpPr>
        <a:xfrm>
          <a:off x="0" y="0"/>
          <a:ext cx="0" cy="0"/>
          <a:chOff x="0" y="0"/>
          <a:chExt cx="0" cy="0"/>
        </a:xfrm>
      </p:grpSpPr>
      <p:sp>
        <p:nvSpPr>
          <p:cNvPr id="35" name="Google Shape;35;p9"/>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8" name="Shape 38"/>
        <p:cNvGrpSpPr/>
        <p:nvPr/>
      </p:nvGrpSpPr>
      <p:grpSpPr>
        <a:xfrm>
          <a:off x="0" y="0"/>
          <a:ext cx="0" cy="0"/>
          <a:chOff x="0" y="0"/>
          <a:chExt cx="0" cy="0"/>
        </a:xfrm>
      </p:grpSpPr>
      <p:sp>
        <p:nvSpPr>
          <p:cNvPr id="39" name="Google Shape;39;p10"/>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0"/>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descr="preencoded.png" id="52" name="Google Shape;52;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3" name="Google Shape;53;p13"/>
          <p:cNvSpPr/>
          <p:nvPr/>
        </p:nvSpPr>
        <p:spPr>
          <a:xfrm>
            <a:off x="793790" y="2065020"/>
            <a:ext cx="7856915" cy="2723548"/>
          </a:xfrm>
          <a:prstGeom prst="rect">
            <a:avLst/>
          </a:prstGeom>
          <a:noFill/>
          <a:ln>
            <a:noFill/>
          </a:ln>
        </p:spPr>
        <p:txBody>
          <a:bodyPr anchorCtr="0" anchor="t" bIns="0" lIns="0" spcFirstLastPara="1" rIns="0" wrap="square" tIns="0">
            <a:noAutofit/>
          </a:bodyPr>
          <a:lstStyle/>
          <a:p>
            <a:pPr indent="0" lvl="0" marL="0" marR="0" rtl="0" algn="l">
              <a:lnSpc>
                <a:spcPct val="115625"/>
              </a:lnSpc>
              <a:spcBef>
                <a:spcPts val="0"/>
              </a:spcBef>
              <a:spcAft>
                <a:spcPts val="0"/>
              </a:spcAft>
              <a:buClr>
                <a:srgbClr val="F94CAF"/>
              </a:buClr>
              <a:buSzPts val="4450"/>
              <a:buFont typeface="Inconsolata"/>
              <a:buNone/>
            </a:pPr>
            <a:r>
              <a:rPr b="1" i="0" lang="en-US" sz="4450" u="none" cap="none" strike="noStrike">
                <a:solidFill>
                  <a:srgbClr val="F94CAF"/>
                </a:solidFill>
                <a:latin typeface="Inconsolata"/>
                <a:ea typeface="Inconsolata"/>
                <a:cs typeface="Inconsolata"/>
                <a:sym typeface="Inconsolata"/>
              </a:rPr>
              <a:t>INTERNIX :</a:t>
            </a:r>
            <a:r>
              <a:rPr b="0" i="0" lang="en-US" sz="4800" u="none" cap="none" strike="noStrike">
                <a:solidFill>
                  <a:srgbClr val="B3C6E7"/>
                </a:solidFill>
                <a:latin typeface="Quattrocento Sans"/>
                <a:ea typeface="Quattrocento Sans"/>
                <a:cs typeface="Quattrocento Sans"/>
                <a:sym typeface="Quattrocento Sans"/>
              </a:rPr>
              <a:t>Connect with top companies and find internships that match your skills and interests.</a:t>
            </a:r>
            <a:endParaRPr b="0" i="0" sz="4450" u="none" cap="none" strike="noStrike">
              <a:solidFill>
                <a:srgbClr val="B3C6E7"/>
              </a:solidFill>
              <a:latin typeface="Calibri"/>
              <a:ea typeface="Calibri"/>
              <a:cs typeface="Calibri"/>
              <a:sym typeface="Calibri"/>
            </a:endParaRPr>
          </a:p>
        </p:txBody>
      </p:sp>
      <p:sp>
        <p:nvSpPr>
          <p:cNvPr id="54" name="Google Shape;54;p13"/>
          <p:cNvSpPr/>
          <p:nvPr/>
        </p:nvSpPr>
        <p:spPr>
          <a:xfrm>
            <a:off x="1270057" y="5767623"/>
            <a:ext cx="3468600" cy="1304700"/>
          </a:xfrm>
          <a:prstGeom prst="rect">
            <a:avLst/>
          </a:prstGeom>
          <a:noFill/>
          <a:ln>
            <a:noFill/>
          </a:ln>
        </p:spPr>
        <p:txBody>
          <a:bodyPr anchorCtr="0" anchor="t" bIns="0" lIns="0" spcFirstLastPara="1" rIns="0" wrap="square" tIns="0">
            <a:noAutofit/>
          </a:bodyPr>
          <a:lstStyle/>
          <a:p>
            <a:pPr indent="0" lvl="0" marL="0" marR="0" rtl="0" algn="l">
              <a:lnSpc>
                <a:spcPct val="140909"/>
              </a:lnSpc>
              <a:spcBef>
                <a:spcPts val="0"/>
              </a:spcBef>
              <a:spcAft>
                <a:spcPts val="0"/>
              </a:spcAft>
              <a:buClr>
                <a:srgbClr val="DAD1E6"/>
              </a:buClr>
              <a:buSzPts val="2200"/>
              <a:buFont typeface="Fira Sans"/>
              <a:buNone/>
            </a:pPr>
            <a:r>
              <a:rPr b="1" i="0" lang="en-US" sz="2200" u="none" cap="none" strike="noStrike">
                <a:solidFill>
                  <a:srgbClr val="DAD1E6"/>
                </a:solidFill>
                <a:latin typeface="Fira Sans"/>
                <a:ea typeface="Fira Sans"/>
                <a:cs typeface="Fira Sans"/>
                <a:sym typeface="Fira Sans"/>
              </a:rPr>
              <a:t>by Vedang Wajge (62)</a:t>
            </a:r>
            <a:endParaRPr/>
          </a:p>
          <a:p>
            <a:pPr indent="0" lvl="0" marL="0" marR="0" rtl="0" algn="l">
              <a:lnSpc>
                <a:spcPct val="140909"/>
              </a:lnSpc>
              <a:spcBef>
                <a:spcPts val="0"/>
              </a:spcBef>
              <a:spcAft>
                <a:spcPts val="0"/>
              </a:spcAft>
              <a:buClr>
                <a:srgbClr val="DAD1E6"/>
              </a:buClr>
              <a:buSzPts val="2200"/>
              <a:buFont typeface="Fira Sans"/>
              <a:buNone/>
            </a:pPr>
            <a:r>
              <a:rPr b="1" i="0" lang="en-US" sz="2200" u="none" cap="none" strike="noStrike">
                <a:solidFill>
                  <a:srgbClr val="DAD1E6"/>
                </a:solidFill>
                <a:latin typeface="Fira Sans"/>
                <a:ea typeface="Fira Sans"/>
                <a:cs typeface="Fira Sans"/>
                <a:sym typeface="Fira Sans"/>
              </a:rPr>
              <a:t>     Diksha Utekar (63)</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p:nvPr/>
        </p:nvSpPr>
        <p:spPr>
          <a:xfrm>
            <a:off x="149822" y="280196"/>
            <a:ext cx="4100100" cy="94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4400"/>
              <a:buFont typeface="Inconsolata"/>
              <a:buNone/>
            </a:pPr>
            <a:r>
              <a:rPr b="1" lang="en-US" sz="4400">
                <a:solidFill>
                  <a:srgbClr val="F94CAF"/>
                </a:solidFill>
                <a:latin typeface="Inconsolata"/>
                <a:ea typeface="Inconsolata"/>
                <a:cs typeface="Inconsolata"/>
                <a:sym typeface="Inconsolata"/>
              </a:rPr>
              <a:t>FUTURE SCOPE</a:t>
            </a:r>
            <a:endParaRPr sz="4400">
              <a:solidFill>
                <a:schemeClr val="dk1"/>
              </a:solidFill>
              <a:latin typeface="Calibri"/>
              <a:ea typeface="Calibri"/>
              <a:cs typeface="Calibri"/>
              <a:sym typeface="Calibri"/>
            </a:endParaRPr>
          </a:p>
        </p:txBody>
      </p:sp>
      <p:sp>
        <p:nvSpPr>
          <p:cNvPr id="152" name="Google Shape;152;p22"/>
          <p:cNvSpPr/>
          <p:nvPr/>
        </p:nvSpPr>
        <p:spPr>
          <a:xfrm>
            <a:off x="1520904" y="6763226"/>
            <a:ext cx="2817019" cy="3520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t/>
            </a:r>
            <a:endParaRPr sz="2200">
              <a:solidFill>
                <a:schemeClr val="dk1"/>
              </a:solidFill>
              <a:latin typeface="Calibri"/>
              <a:ea typeface="Calibri"/>
              <a:cs typeface="Calibri"/>
              <a:sym typeface="Calibri"/>
            </a:endParaRPr>
          </a:p>
        </p:txBody>
      </p:sp>
      <p:sp>
        <p:nvSpPr>
          <p:cNvPr id="153" name="Google Shape;153;p22"/>
          <p:cNvSpPr/>
          <p:nvPr/>
        </p:nvSpPr>
        <p:spPr>
          <a:xfrm>
            <a:off x="74850" y="1228800"/>
            <a:ext cx="14480700" cy="4509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b="1" lang="en-US" sz="2200">
                <a:solidFill>
                  <a:srgbClr val="D9D9D9"/>
                </a:solidFill>
              </a:rPr>
              <a:t>Real-Time Notifications</a:t>
            </a:r>
            <a:br>
              <a:rPr b="1" lang="en-US" sz="2200">
                <a:solidFill>
                  <a:srgbClr val="D9D9D9"/>
                </a:solidFill>
              </a:rPr>
            </a:br>
            <a:r>
              <a:rPr lang="en-US" sz="2200">
                <a:solidFill>
                  <a:srgbClr val="D9D9D9"/>
                </a:solidFill>
              </a:rPr>
              <a:t> Integrating real-time alerts for application updates, deadlines, and employer responses to enhance communication.</a:t>
            </a:r>
            <a:endParaRPr sz="2200">
              <a:solidFill>
                <a:srgbClr val="D9D9D9"/>
              </a:solidFill>
            </a:endParaRPr>
          </a:p>
          <a:p>
            <a:pPr indent="0" lvl="0" marL="0" rtl="0" algn="l">
              <a:lnSpc>
                <a:spcPct val="115000"/>
              </a:lnSpc>
              <a:spcBef>
                <a:spcPts val="1200"/>
              </a:spcBef>
              <a:spcAft>
                <a:spcPts val="0"/>
              </a:spcAft>
              <a:buClr>
                <a:schemeClr val="dk1"/>
              </a:buClr>
              <a:buSzPts val="1100"/>
              <a:buFont typeface="Arial"/>
              <a:buNone/>
            </a:pPr>
            <a:r>
              <a:rPr b="1" lang="en-US" sz="2200">
                <a:solidFill>
                  <a:srgbClr val="D9D9D9"/>
                </a:solidFill>
              </a:rPr>
              <a:t>Analytics and Reporting</a:t>
            </a:r>
            <a:br>
              <a:rPr b="1" lang="en-US" sz="2200">
                <a:solidFill>
                  <a:srgbClr val="D9D9D9"/>
                </a:solidFill>
              </a:rPr>
            </a:br>
            <a:r>
              <a:rPr lang="en-US" sz="2200">
                <a:solidFill>
                  <a:srgbClr val="D9D9D9"/>
                </a:solidFill>
              </a:rPr>
              <a:t> Adding dashboards for students and employers to track application progress, success rates, and internship performance.</a:t>
            </a:r>
            <a:endParaRPr sz="2200">
              <a:solidFill>
                <a:srgbClr val="D9D9D9"/>
              </a:solidFill>
            </a:endParaRPr>
          </a:p>
          <a:p>
            <a:pPr indent="0" lvl="0" marL="0" rtl="0" algn="l">
              <a:lnSpc>
                <a:spcPct val="115000"/>
              </a:lnSpc>
              <a:spcBef>
                <a:spcPts val="1200"/>
              </a:spcBef>
              <a:spcAft>
                <a:spcPts val="0"/>
              </a:spcAft>
              <a:buClr>
                <a:schemeClr val="dk1"/>
              </a:buClr>
              <a:buSzPts val="1100"/>
              <a:buFont typeface="Arial"/>
              <a:buNone/>
            </a:pPr>
            <a:r>
              <a:rPr b="1" lang="en-US" sz="2200">
                <a:solidFill>
                  <a:srgbClr val="D9D9D9"/>
                </a:solidFill>
              </a:rPr>
              <a:t>Resume and Document Builder</a:t>
            </a:r>
            <a:br>
              <a:rPr b="1" lang="en-US" sz="2200">
                <a:solidFill>
                  <a:srgbClr val="D9D9D9"/>
                </a:solidFill>
              </a:rPr>
            </a:br>
            <a:r>
              <a:rPr lang="en-US" sz="2200">
                <a:solidFill>
                  <a:srgbClr val="D9D9D9"/>
                </a:solidFill>
              </a:rPr>
              <a:t> Incorporating tools for students to create, edit, and manage resumes and other required documents directly within the platform.</a:t>
            </a:r>
            <a:endParaRPr sz="2200">
              <a:solidFill>
                <a:srgbClr val="D9D9D9"/>
              </a:solidFill>
            </a:endParaRPr>
          </a:p>
          <a:p>
            <a:pPr indent="0" lvl="0" marL="0" rtl="0" algn="l">
              <a:lnSpc>
                <a:spcPct val="115000"/>
              </a:lnSpc>
              <a:spcBef>
                <a:spcPts val="1200"/>
              </a:spcBef>
              <a:spcAft>
                <a:spcPts val="0"/>
              </a:spcAft>
              <a:buClr>
                <a:schemeClr val="dk1"/>
              </a:buClr>
              <a:buSzPts val="1100"/>
              <a:buFont typeface="Arial"/>
              <a:buNone/>
            </a:pPr>
            <a:r>
              <a:t/>
            </a:r>
            <a:endParaRPr sz="2400">
              <a:solidFill>
                <a:srgbClr val="D9D9D9"/>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4o</a:t>
            </a:r>
            <a:endParaRPr sz="1100">
              <a:solidFill>
                <a:schemeClr val="dk1"/>
              </a:solidFill>
            </a:endParaRPr>
          </a:p>
          <a:p>
            <a:pPr indent="0" lvl="0" marL="0" marR="0" rtl="0" algn="l">
              <a:lnSpc>
                <a:spcPct val="160000"/>
              </a:lnSpc>
              <a:spcBef>
                <a:spcPts val="0"/>
              </a:spcBef>
              <a:spcAft>
                <a:spcPts val="0"/>
              </a:spcAft>
              <a:buClr>
                <a:srgbClr val="DAD1E6"/>
              </a:buClr>
              <a:buSzPts val="1750"/>
              <a:buFont typeface="Fira Sans"/>
              <a:buNone/>
            </a:pPr>
            <a:r>
              <a:t/>
            </a:r>
            <a:endParaRPr sz="1750">
              <a:solidFill>
                <a:srgbClr val="DAD1E6"/>
              </a:solidFill>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p:nvPr/>
        </p:nvSpPr>
        <p:spPr>
          <a:xfrm>
            <a:off x="4170675" y="2779125"/>
            <a:ext cx="6937500" cy="1643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4400"/>
              <a:buFont typeface="Inconsolata"/>
              <a:buNone/>
            </a:pPr>
            <a:r>
              <a:rPr b="1" lang="en-US" sz="8900">
                <a:solidFill>
                  <a:srgbClr val="F94CAF"/>
                </a:solidFill>
                <a:latin typeface="Inconsolata"/>
                <a:ea typeface="Inconsolata"/>
                <a:cs typeface="Inconsolata"/>
                <a:sym typeface="Inconsolata"/>
              </a:rPr>
              <a:t>THANK YOU</a:t>
            </a:r>
            <a:endParaRPr sz="8900">
              <a:solidFill>
                <a:schemeClr val="dk1"/>
              </a:solidFill>
              <a:latin typeface="Calibri"/>
              <a:ea typeface="Calibri"/>
              <a:cs typeface="Calibri"/>
              <a:sym typeface="Calibri"/>
            </a:endParaRPr>
          </a:p>
        </p:txBody>
      </p:sp>
      <p:sp>
        <p:nvSpPr>
          <p:cNvPr id="160" name="Google Shape;160;p23"/>
          <p:cNvSpPr/>
          <p:nvPr/>
        </p:nvSpPr>
        <p:spPr>
          <a:xfrm>
            <a:off x="1520904" y="6763226"/>
            <a:ext cx="2817000" cy="352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t/>
            </a:r>
            <a:endParaRPr sz="22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preencoded.png" id="60" name="Google Shape;60;p14"/>
          <p:cNvPicPr preferRelativeResize="0"/>
          <p:nvPr/>
        </p:nvPicPr>
        <p:blipFill rotWithShape="1">
          <a:blip r:embed="rId3">
            <a:alphaModFix/>
          </a:blip>
          <a:srcRect b="0" l="0" r="0" t="0"/>
          <a:stretch/>
        </p:blipFill>
        <p:spPr>
          <a:xfrm>
            <a:off x="0" y="0"/>
            <a:ext cx="14630400" cy="2817019"/>
          </a:xfrm>
          <a:prstGeom prst="rect">
            <a:avLst/>
          </a:prstGeom>
          <a:noFill/>
          <a:ln>
            <a:noFill/>
          </a:ln>
        </p:spPr>
      </p:pic>
      <p:sp>
        <p:nvSpPr>
          <p:cNvPr id="61" name="Google Shape;61;p14"/>
          <p:cNvSpPr/>
          <p:nvPr/>
        </p:nvSpPr>
        <p:spPr>
          <a:xfrm>
            <a:off x="788670" y="3436739"/>
            <a:ext cx="13053060" cy="140850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4400"/>
              <a:buFont typeface="Inconsolata"/>
              <a:buNone/>
            </a:pPr>
            <a:r>
              <a:rPr b="1" lang="en-US" sz="4400">
                <a:solidFill>
                  <a:srgbClr val="F94CAF"/>
                </a:solidFill>
                <a:latin typeface="Inconsolata"/>
                <a:ea typeface="Inconsolata"/>
                <a:cs typeface="Inconsolata"/>
                <a:sym typeface="Inconsolata"/>
              </a:rPr>
              <a:t>INTRODUCTION</a:t>
            </a:r>
            <a:endParaRPr sz="4400">
              <a:solidFill>
                <a:schemeClr val="dk1"/>
              </a:solidFill>
              <a:latin typeface="Calibri"/>
              <a:ea typeface="Calibri"/>
              <a:cs typeface="Calibri"/>
              <a:sym typeface="Calibri"/>
            </a:endParaRPr>
          </a:p>
        </p:txBody>
      </p:sp>
      <p:sp>
        <p:nvSpPr>
          <p:cNvPr id="62" name="Google Shape;62;p14"/>
          <p:cNvSpPr/>
          <p:nvPr/>
        </p:nvSpPr>
        <p:spPr>
          <a:xfrm>
            <a:off x="739050" y="4220025"/>
            <a:ext cx="13152300" cy="370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rPr b="1" lang="en-US" sz="2200">
                <a:solidFill>
                  <a:srgbClr val="DAD1E6"/>
                </a:solidFill>
                <a:latin typeface="Inconsolata"/>
                <a:ea typeface="Inconsolata"/>
                <a:cs typeface="Inconsolata"/>
                <a:sym typeface="Inconsolata"/>
              </a:rPr>
              <a:t>The Internship Management System is a comprehensive web-based platform designed to streamline the process of managing internships for both students and employers. It facilitates student and employer authentication, enables employers to post internship opportunities, and allows students to search and apply for them seamlessly. The system provides an organized interface for managing applications, where employers can review, accept, or reject candidates efficiently. By enhancing communication and simplifying administrative tasks, this platform improves accessibility, transparency, and overall user experience in the internship process.</a:t>
            </a:r>
            <a:endParaRPr b="1" sz="2200">
              <a:solidFill>
                <a:srgbClr val="DAD1E6"/>
              </a:solidFill>
              <a:latin typeface="Inconsolata"/>
              <a:ea typeface="Inconsolata"/>
              <a:cs typeface="Inconsolata"/>
              <a:sym typeface="Inconsolata"/>
            </a:endParaRPr>
          </a:p>
          <a:p>
            <a:pPr indent="0" lvl="0" marL="0" marR="0" rtl="0" algn="l">
              <a:lnSpc>
                <a:spcPct val="125000"/>
              </a:lnSpc>
              <a:spcBef>
                <a:spcPts val="0"/>
              </a:spcBef>
              <a:spcAft>
                <a:spcPts val="0"/>
              </a:spcAft>
              <a:buClr>
                <a:srgbClr val="DAD1E6"/>
              </a:buClr>
              <a:buSzPts val="2200"/>
              <a:buFont typeface="Inconsolata"/>
              <a:buNone/>
            </a:pPr>
            <a:r>
              <a:t/>
            </a:r>
            <a:endParaRPr b="1" sz="2200">
              <a:solidFill>
                <a:srgbClr val="DAD1E6"/>
              </a:solidFill>
              <a:latin typeface="Inconsolata"/>
              <a:ea typeface="Inconsolata"/>
              <a:cs typeface="Inconsolata"/>
              <a:sym typeface="Inconsolata"/>
            </a:endParaRPr>
          </a:p>
        </p:txBody>
      </p:sp>
      <p:sp>
        <p:nvSpPr>
          <p:cNvPr id="63" name="Google Shape;63;p14"/>
          <p:cNvSpPr/>
          <p:nvPr/>
        </p:nvSpPr>
        <p:spPr>
          <a:xfrm>
            <a:off x="1520904" y="6763226"/>
            <a:ext cx="3379113" cy="3520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p:nvPr/>
        </p:nvSpPr>
        <p:spPr>
          <a:xfrm>
            <a:off x="793790" y="2168604"/>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94CAF"/>
              </a:buClr>
              <a:buSzPts val="4450"/>
              <a:buFont typeface="Inconsolata"/>
              <a:buNone/>
            </a:pPr>
            <a:r>
              <a:rPr b="1" lang="en-US" sz="4450">
                <a:solidFill>
                  <a:srgbClr val="F94CAF"/>
                </a:solidFill>
                <a:latin typeface="Inconsolata"/>
                <a:ea typeface="Inconsolata"/>
                <a:cs typeface="Inconsolata"/>
                <a:sym typeface="Inconsolata"/>
              </a:rPr>
              <a:t>PROBLEM STATEMENT</a:t>
            </a:r>
            <a:endParaRPr sz="4450">
              <a:solidFill>
                <a:schemeClr val="dk1"/>
              </a:solidFill>
              <a:latin typeface="Calibri"/>
              <a:ea typeface="Calibri"/>
              <a:cs typeface="Calibri"/>
              <a:sym typeface="Calibri"/>
            </a:endParaRPr>
          </a:p>
        </p:txBody>
      </p:sp>
      <p:sp>
        <p:nvSpPr>
          <p:cNvPr id="70" name="Google Shape;70;p15"/>
          <p:cNvSpPr/>
          <p:nvPr/>
        </p:nvSpPr>
        <p:spPr>
          <a:xfrm>
            <a:off x="793825" y="3276799"/>
            <a:ext cx="12512700" cy="3543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2500">
                <a:solidFill>
                  <a:srgbClr val="EFEFEF"/>
                </a:solidFill>
                <a:latin typeface="Calibri"/>
                <a:ea typeface="Calibri"/>
                <a:cs typeface="Calibri"/>
                <a:sym typeface="Calibri"/>
              </a:rPr>
              <a:t>Many students face challenges in finding suitable internship opportunities due to a lack of centralized platforms, inefficient communication with employers, and limited access to real-time updates. Employers also struggle with managing applications and selecting the right candidates efficiently. There is a need for a comprehensive system that can streamline the internship process by facilitating secure student and employer interactions, allowing employers to post opportunities and recruit candidates, and enabling students to apply and track their application status seamlessly. This system will enhance transparency, improve efficiency, and provide a better overall experience for both students and employers.</a:t>
            </a:r>
            <a:endParaRPr sz="2500">
              <a:solidFill>
                <a:srgbClr val="EFEFEF"/>
              </a:solidFill>
              <a:latin typeface="Calibri"/>
              <a:ea typeface="Calibri"/>
              <a:cs typeface="Calibri"/>
              <a:sym typeface="Calibri"/>
            </a:endParaRPr>
          </a:p>
          <a:p>
            <a:pPr indent="0" lvl="0" marL="0" marR="0" rtl="0" algn="l">
              <a:lnSpc>
                <a:spcPct val="125000"/>
              </a:lnSpc>
              <a:spcBef>
                <a:spcPts val="120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preencoded.png" id="76" name="Google Shape;76;p1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7" name="Google Shape;77;p16"/>
          <p:cNvSpPr/>
          <p:nvPr/>
        </p:nvSpPr>
        <p:spPr>
          <a:xfrm>
            <a:off x="872725" y="1041425"/>
            <a:ext cx="5187300" cy="14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3800"/>
              <a:buFont typeface="Inconsolata"/>
              <a:buNone/>
            </a:pPr>
            <a:r>
              <a:rPr b="1" lang="en-US" sz="5100">
                <a:solidFill>
                  <a:srgbClr val="F94CAF"/>
                </a:solidFill>
                <a:latin typeface="Inconsolata"/>
                <a:ea typeface="Inconsolata"/>
                <a:cs typeface="Inconsolata"/>
                <a:sym typeface="Inconsolata"/>
              </a:rPr>
              <a:t>KEY FEATURES</a:t>
            </a:r>
            <a:endParaRPr sz="5100">
              <a:solidFill>
                <a:schemeClr val="dk1"/>
              </a:solidFill>
              <a:latin typeface="Calibri"/>
              <a:ea typeface="Calibri"/>
              <a:cs typeface="Calibri"/>
              <a:sym typeface="Calibri"/>
            </a:endParaRPr>
          </a:p>
        </p:txBody>
      </p:sp>
      <p:sp>
        <p:nvSpPr>
          <p:cNvPr id="78" name="Google Shape;78;p16"/>
          <p:cNvSpPr/>
          <p:nvPr/>
        </p:nvSpPr>
        <p:spPr>
          <a:xfrm>
            <a:off x="678775" y="2643426"/>
            <a:ext cx="7786449" cy="1117521"/>
          </a:xfrm>
          <a:prstGeom prst="roundRect">
            <a:avLst>
              <a:gd fmla="val 2603"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16"/>
          <p:cNvSpPr/>
          <p:nvPr/>
        </p:nvSpPr>
        <p:spPr>
          <a:xfrm>
            <a:off x="872728" y="2837378"/>
            <a:ext cx="2786420" cy="303014"/>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1E6"/>
              </a:buClr>
              <a:buSzPts val="1900"/>
              <a:buFont typeface="Inconsolata"/>
              <a:buNone/>
            </a:pPr>
            <a:r>
              <a:rPr b="1" lang="en-US" sz="1900">
                <a:solidFill>
                  <a:srgbClr val="DAD1E6"/>
                </a:solidFill>
                <a:latin typeface="Inconsolata"/>
                <a:ea typeface="Inconsolata"/>
                <a:cs typeface="Inconsolata"/>
                <a:sym typeface="Inconsolata"/>
              </a:rPr>
              <a:t>Create Company Profiles</a:t>
            </a:r>
            <a:endParaRPr sz="1900">
              <a:solidFill>
                <a:schemeClr val="dk1"/>
              </a:solidFill>
              <a:latin typeface="Calibri"/>
              <a:ea typeface="Calibri"/>
              <a:cs typeface="Calibri"/>
              <a:sym typeface="Calibri"/>
            </a:endParaRPr>
          </a:p>
        </p:txBody>
      </p:sp>
      <p:sp>
        <p:nvSpPr>
          <p:cNvPr id="80" name="Google Shape;80;p16"/>
          <p:cNvSpPr/>
          <p:nvPr/>
        </p:nvSpPr>
        <p:spPr>
          <a:xfrm>
            <a:off x="872728" y="3256717"/>
            <a:ext cx="7398544" cy="31027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AD1E6"/>
              </a:buClr>
              <a:buSzPts val="1500"/>
              <a:buFont typeface="Fira Sans"/>
              <a:buNone/>
            </a:pPr>
            <a:r>
              <a:rPr lang="en-US" sz="1500">
                <a:solidFill>
                  <a:srgbClr val="DAD1E6"/>
                </a:solidFill>
                <a:latin typeface="Fira Sans"/>
                <a:ea typeface="Fira Sans"/>
                <a:cs typeface="Fira Sans"/>
                <a:sym typeface="Fira Sans"/>
              </a:rPr>
              <a:t>Showcase culture, mission, and values</a:t>
            </a:r>
            <a:endParaRPr sz="1500">
              <a:solidFill>
                <a:schemeClr val="dk1"/>
              </a:solidFill>
              <a:latin typeface="Calibri"/>
              <a:ea typeface="Calibri"/>
              <a:cs typeface="Calibri"/>
              <a:sym typeface="Calibri"/>
            </a:endParaRPr>
          </a:p>
        </p:txBody>
      </p:sp>
      <p:sp>
        <p:nvSpPr>
          <p:cNvPr id="81" name="Google Shape;81;p16"/>
          <p:cNvSpPr/>
          <p:nvPr/>
        </p:nvSpPr>
        <p:spPr>
          <a:xfrm>
            <a:off x="678775" y="3954899"/>
            <a:ext cx="7786449" cy="1117521"/>
          </a:xfrm>
          <a:prstGeom prst="roundRect">
            <a:avLst>
              <a:gd fmla="val 2603"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 name="Google Shape;82;p16"/>
          <p:cNvSpPr/>
          <p:nvPr/>
        </p:nvSpPr>
        <p:spPr>
          <a:xfrm>
            <a:off x="872728" y="4148852"/>
            <a:ext cx="2907625" cy="303014"/>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1E6"/>
              </a:buClr>
              <a:buSzPts val="1900"/>
              <a:buFont typeface="Inconsolata"/>
              <a:buNone/>
            </a:pPr>
            <a:r>
              <a:rPr b="1" lang="en-US" sz="1900">
                <a:solidFill>
                  <a:srgbClr val="DAD1E6"/>
                </a:solidFill>
                <a:latin typeface="Inconsolata"/>
                <a:ea typeface="Inconsolata"/>
                <a:cs typeface="Inconsolata"/>
                <a:sym typeface="Inconsolata"/>
              </a:rPr>
              <a:t>Post Internship Openings</a:t>
            </a:r>
            <a:endParaRPr sz="1900">
              <a:solidFill>
                <a:schemeClr val="dk1"/>
              </a:solidFill>
              <a:latin typeface="Calibri"/>
              <a:ea typeface="Calibri"/>
              <a:cs typeface="Calibri"/>
              <a:sym typeface="Calibri"/>
            </a:endParaRPr>
          </a:p>
        </p:txBody>
      </p:sp>
      <p:sp>
        <p:nvSpPr>
          <p:cNvPr id="83" name="Google Shape;83;p16"/>
          <p:cNvSpPr/>
          <p:nvPr/>
        </p:nvSpPr>
        <p:spPr>
          <a:xfrm>
            <a:off x="872728" y="4568190"/>
            <a:ext cx="7398544" cy="31027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AD1E6"/>
              </a:buClr>
              <a:buSzPts val="1500"/>
              <a:buFont typeface="Fira Sans"/>
              <a:buNone/>
            </a:pPr>
            <a:r>
              <a:rPr lang="en-US" sz="1500">
                <a:solidFill>
                  <a:srgbClr val="DAD1E6"/>
                </a:solidFill>
                <a:latin typeface="Fira Sans"/>
                <a:ea typeface="Fira Sans"/>
                <a:cs typeface="Fira Sans"/>
                <a:sym typeface="Fira Sans"/>
              </a:rPr>
              <a:t>Quickly publish with detailed descriptions</a:t>
            </a:r>
            <a:endParaRPr sz="1500">
              <a:solidFill>
                <a:schemeClr val="dk1"/>
              </a:solidFill>
              <a:latin typeface="Calibri"/>
              <a:ea typeface="Calibri"/>
              <a:cs typeface="Calibri"/>
              <a:sym typeface="Calibri"/>
            </a:endParaRPr>
          </a:p>
        </p:txBody>
      </p:sp>
      <p:sp>
        <p:nvSpPr>
          <p:cNvPr id="84" name="Google Shape;84;p16"/>
          <p:cNvSpPr/>
          <p:nvPr/>
        </p:nvSpPr>
        <p:spPr>
          <a:xfrm>
            <a:off x="678775" y="5266373"/>
            <a:ext cx="7786449" cy="1117521"/>
          </a:xfrm>
          <a:prstGeom prst="roundRect">
            <a:avLst>
              <a:gd fmla="val 2603"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6"/>
          <p:cNvSpPr/>
          <p:nvPr/>
        </p:nvSpPr>
        <p:spPr>
          <a:xfrm>
            <a:off x="872728" y="5460325"/>
            <a:ext cx="2424470" cy="303014"/>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1E6"/>
              </a:buClr>
              <a:buSzPts val="1900"/>
              <a:buFont typeface="Inconsolata"/>
              <a:buNone/>
            </a:pPr>
            <a:r>
              <a:rPr b="1" lang="en-US" sz="1900">
                <a:solidFill>
                  <a:srgbClr val="DAD1E6"/>
                </a:solidFill>
                <a:latin typeface="Inconsolata"/>
                <a:ea typeface="Inconsolata"/>
                <a:cs typeface="Inconsolata"/>
                <a:sym typeface="Inconsolata"/>
              </a:rPr>
              <a:t>Manage Applications</a:t>
            </a:r>
            <a:endParaRPr sz="1900">
              <a:solidFill>
                <a:schemeClr val="dk1"/>
              </a:solidFill>
              <a:latin typeface="Calibri"/>
              <a:ea typeface="Calibri"/>
              <a:cs typeface="Calibri"/>
              <a:sym typeface="Calibri"/>
            </a:endParaRPr>
          </a:p>
        </p:txBody>
      </p:sp>
      <p:sp>
        <p:nvSpPr>
          <p:cNvPr id="86" name="Google Shape;86;p16"/>
          <p:cNvSpPr/>
          <p:nvPr/>
        </p:nvSpPr>
        <p:spPr>
          <a:xfrm>
            <a:off x="872728" y="5879663"/>
            <a:ext cx="7398544" cy="31027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AD1E6"/>
              </a:buClr>
              <a:buSzPts val="1500"/>
              <a:buFont typeface="Fira Sans"/>
              <a:buNone/>
            </a:pPr>
            <a:r>
              <a:rPr lang="en-US" sz="1500">
                <a:solidFill>
                  <a:srgbClr val="DAD1E6"/>
                </a:solidFill>
                <a:latin typeface="Fira Sans"/>
                <a:ea typeface="Fira Sans"/>
                <a:cs typeface="Fira Sans"/>
                <a:sym typeface="Fira Sans"/>
              </a:rPr>
              <a:t>View and filter candidates easily</a:t>
            </a:r>
            <a:endParaRPr sz="1500">
              <a:solidFill>
                <a:schemeClr val="dk1"/>
              </a:solidFill>
              <a:latin typeface="Calibri"/>
              <a:ea typeface="Calibri"/>
              <a:cs typeface="Calibri"/>
              <a:sym typeface="Calibri"/>
            </a:endParaRPr>
          </a:p>
        </p:txBody>
      </p:sp>
      <p:sp>
        <p:nvSpPr>
          <p:cNvPr id="87" name="Google Shape;87;p16"/>
          <p:cNvSpPr/>
          <p:nvPr/>
        </p:nvSpPr>
        <p:spPr>
          <a:xfrm>
            <a:off x="678775" y="6577846"/>
            <a:ext cx="7786449" cy="1117521"/>
          </a:xfrm>
          <a:prstGeom prst="roundRect">
            <a:avLst>
              <a:gd fmla="val 2603"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6"/>
          <p:cNvSpPr/>
          <p:nvPr/>
        </p:nvSpPr>
        <p:spPr>
          <a:xfrm>
            <a:off x="872728" y="6771799"/>
            <a:ext cx="2424470" cy="303014"/>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1E6"/>
              </a:buClr>
              <a:buSzPts val="1900"/>
              <a:buFont typeface="Inconsolata"/>
              <a:buNone/>
            </a:pPr>
            <a:r>
              <a:rPr b="1" lang="en-US" sz="1900">
                <a:solidFill>
                  <a:srgbClr val="DAD1E6"/>
                </a:solidFill>
                <a:latin typeface="Inconsolata"/>
                <a:ea typeface="Inconsolata"/>
                <a:cs typeface="Inconsolata"/>
                <a:sym typeface="Inconsolata"/>
              </a:rPr>
              <a:t>Communicate Directly</a:t>
            </a:r>
            <a:endParaRPr sz="1900">
              <a:solidFill>
                <a:schemeClr val="dk1"/>
              </a:solidFill>
              <a:latin typeface="Calibri"/>
              <a:ea typeface="Calibri"/>
              <a:cs typeface="Calibri"/>
              <a:sym typeface="Calibri"/>
            </a:endParaRPr>
          </a:p>
        </p:txBody>
      </p:sp>
      <p:sp>
        <p:nvSpPr>
          <p:cNvPr id="89" name="Google Shape;89;p16"/>
          <p:cNvSpPr/>
          <p:nvPr/>
        </p:nvSpPr>
        <p:spPr>
          <a:xfrm>
            <a:off x="872728" y="7191137"/>
            <a:ext cx="7398544" cy="31027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AD1E6"/>
              </a:buClr>
              <a:buSzPts val="1500"/>
              <a:buFont typeface="Fira Sans"/>
              <a:buNone/>
            </a:pPr>
            <a:r>
              <a:rPr lang="en-US" sz="1500">
                <a:solidFill>
                  <a:srgbClr val="DAD1E6"/>
                </a:solidFill>
                <a:latin typeface="Fira Sans"/>
                <a:ea typeface="Fira Sans"/>
                <a:cs typeface="Fira Sans"/>
                <a:sym typeface="Fira Sans"/>
              </a:rPr>
              <a:t>Integrated messaging with applicants</a:t>
            </a:r>
            <a:endParaRPr sz="15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751999" y="591264"/>
            <a:ext cx="13126402" cy="13430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4200"/>
              <a:buFont typeface="Inconsolata"/>
              <a:buNone/>
            </a:pPr>
            <a:r>
              <a:rPr b="1" lang="en-US" sz="4200">
                <a:solidFill>
                  <a:srgbClr val="F94CAF"/>
                </a:solidFill>
                <a:latin typeface="Inconsolata"/>
                <a:ea typeface="Inconsolata"/>
                <a:cs typeface="Inconsolata"/>
                <a:sym typeface="Inconsolata"/>
              </a:rPr>
              <a:t>TECHNOLOGY STACK</a:t>
            </a:r>
            <a:endParaRPr sz="4200">
              <a:solidFill>
                <a:schemeClr val="dk1"/>
              </a:solidFill>
              <a:latin typeface="Calibri"/>
              <a:ea typeface="Calibri"/>
              <a:cs typeface="Calibri"/>
              <a:sym typeface="Calibri"/>
            </a:endParaRPr>
          </a:p>
        </p:txBody>
      </p:sp>
      <p:sp>
        <p:nvSpPr>
          <p:cNvPr id="96" name="Google Shape;96;p17"/>
          <p:cNvSpPr/>
          <p:nvPr/>
        </p:nvSpPr>
        <p:spPr>
          <a:xfrm>
            <a:off x="751999" y="2363986"/>
            <a:ext cx="1640800" cy="1238012"/>
          </a:xfrm>
          <a:prstGeom prst="roundRect">
            <a:avLst>
              <a:gd fmla="val 2604"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7"/>
          <p:cNvSpPr/>
          <p:nvPr/>
        </p:nvSpPr>
        <p:spPr>
          <a:xfrm>
            <a:off x="1421249" y="2794159"/>
            <a:ext cx="302181" cy="377666"/>
          </a:xfrm>
          <a:prstGeom prst="rect">
            <a:avLst/>
          </a:prstGeom>
          <a:noFill/>
          <a:ln>
            <a:noFill/>
          </a:ln>
        </p:spPr>
        <p:txBody>
          <a:bodyPr anchorCtr="0" anchor="t" bIns="0" lIns="0" spcFirstLastPara="1" rIns="0" wrap="square" tIns="0">
            <a:noAutofit/>
          </a:bodyPr>
          <a:lstStyle/>
          <a:p>
            <a:pPr indent="0" lvl="0" marL="0" marR="0" rtl="0" algn="ctr">
              <a:lnSpc>
                <a:spcPct val="161702"/>
              </a:lnSpc>
              <a:spcBef>
                <a:spcPts val="0"/>
              </a:spcBef>
              <a:spcAft>
                <a:spcPts val="0"/>
              </a:spcAft>
              <a:buClr>
                <a:srgbClr val="DAD1E6"/>
              </a:buClr>
              <a:buSzPts val="2350"/>
              <a:buFont typeface="Inconsolata"/>
              <a:buNone/>
            </a:pPr>
            <a:r>
              <a:rPr b="1" lang="en-US" sz="2350">
                <a:solidFill>
                  <a:srgbClr val="DAD1E6"/>
                </a:solidFill>
                <a:latin typeface="Inconsolata"/>
                <a:ea typeface="Inconsolata"/>
                <a:cs typeface="Inconsolata"/>
                <a:sym typeface="Inconsolata"/>
              </a:rPr>
              <a:t>1</a:t>
            </a:r>
            <a:endParaRPr sz="2350">
              <a:solidFill>
                <a:schemeClr val="dk1"/>
              </a:solidFill>
              <a:latin typeface="Calibri"/>
              <a:ea typeface="Calibri"/>
              <a:cs typeface="Calibri"/>
              <a:sym typeface="Calibri"/>
            </a:endParaRPr>
          </a:p>
        </p:txBody>
      </p:sp>
      <p:sp>
        <p:nvSpPr>
          <p:cNvPr id="98" name="Google Shape;98;p17"/>
          <p:cNvSpPr/>
          <p:nvPr/>
        </p:nvSpPr>
        <p:spPr>
          <a:xfrm>
            <a:off x="2607588" y="2578775"/>
            <a:ext cx="2686050"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AD1E6"/>
              </a:buClr>
              <a:buSzPts val="2100"/>
              <a:buFont typeface="Inconsolata"/>
              <a:buNone/>
            </a:pPr>
            <a:r>
              <a:rPr b="1" lang="en-US" sz="2100">
                <a:solidFill>
                  <a:srgbClr val="DAD1E6"/>
                </a:solidFill>
                <a:latin typeface="Inconsolata"/>
                <a:ea typeface="Inconsolata"/>
                <a:cs typeface="Inconsolata"/>
                <a:sym typeface="Inconsolata"/>
              </a:rPr>
              <a:t>Frontend:</a:t>
            </a:r>
            <a:endParaRPr sz="2100">
              <a:solidFill>
                <a:schemeClr val="dk1"/>
              </a:solidFill>
              <a:latin typeface="Calibri"/>
              <a:ea typeface="Calibri"/>
              <a:cs typeface="Calibri"/>
              <a:sym typeface="Calibri"/>
            </a:endParaRPr>
          </a:p>
        </p:txBody>
      </p:sp>
      <p:sp>
        <p:nvSpPr>
          <p:cNvPr id="99" name="Google Shape;99;p17"/>
          <p:cNvSpPr/>
          <p:nvPr/>
        </p:nvSpPr>
        <p:spPr>
          <a:xfrm>
            <a:off x="2607598" y="3043350"/>
            <a:ext cx="5161800" cy="3438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DAD1E6"/>
              </a:buClr>
              <a:buSzPts val="1650"/>
              <a:buFont typeface="Fira Sans"/>
              <a:buNone/>
            </a:pPr>
            <a:r>
              <a:rPr lang="en-US" sz="1650">
                <a:solidFill>
                  <a:srgbClr val="DAD1E6"/>
                </a:solidFill>
                <a:latin typeface="Fira Sans"/>
                <a:ea typeface="Fira Sans"/>
                <a:cs typeface="Fira Sans"/>
                <a:sym typeface="Fira Sans"/>
              </a:rPr>
              <a:t>JavaScript, html Jinja template, b</a:t>
            </a:r>
            <a:r>
              <a:rPr lang="en-US" sz="1650">
                <a:solidFill>
                  <a:srgbClr val="DAD1E6"/>
                </a:solidFill>
                <a:latin typeface="Fira Sans"/>
                <a:ea typeface="Fira Sans"/>
                <a:cs typeface="Fira Sans"/>
                <a:sym typeface="Fira Sans"/>
              </a:rPr>
              <a:t>ootstrap</a:t>
            </a:r>
            <a:endParaRPr sz="1650">
              <a:solidFill>
                <a:schemeClr val="dk1"/>
              </a:solidFill>
              <a:latin typeface="Calibri"/>
              <a:ea typeface="Calibri"/>
              <a:cs typeface="Calibri"/>
              <a:sym typeface="Calibri"/>
            </a:endParaRPr>
          </a:p>
        </p:txBody>
      </p:sp>
      <p:sp>
        <p:nvSpPr>
          <p:cNvPr id="100" name="Google Shape;100;p17"/>
          <p:cNvSpPr/>
          <p:nvPr/>
        </p:nvSpPr>
        <p:spPr>
          <a:xfrm>
            <a:off x="2500193" y="3586758"/>
            <a:ext cx="11270813" cy="15240"/>
          </a:xfrm>
          <a:prstGeom prst="roundRect">
            <a:avLst>
              <a:gd fmla="val 211505" name="adj"/>
            </a:avLst>
          </a:prstGeom>
          <a:solidFill>
            <a:srgbClr val="5C4E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7"/>
          <p:cNvSpPr/>
          <p:nvPr/>
        </p:nvSpPr>
        <p:spPr>
          <a:xfrm>
            <a:off x="751999" y="3709392"/>
            <a:ext cx="3281601" cy="1238012"/>
          </a:xfrm>
          <a:prstGeom prst="roundRect">
            <a:avLst>
              <a:gd fmla="val 2604"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17"/>
          <p:cNvSpPr/>
          <p:nvPr/>
        </p:nvSpPr>
        <p:spPr>
          <a:xfrm>
            <a:off x="2241709" y="4139565"/>
            <a:ext cx="302181" cy="377666"/>
          </a:xfrm>
          <a:prstGeom prst="rect">
            <a:avLst/>
          </a:prstGeom>
          <a:noFill/>
          <a:ln>
            <a:noFill/>
          </a:ln>
        </p:spPr>
        <p:txBody>
          <a:bodyPr anchorCtr="0" anchor="t" bIns="0" lIns="0" spcFirstLastPara="1" rIns="0" wrap="square" tIns="0">
            <a:noAutofit/>
          </a:bodyPr>
          <a:lstStyle/>
          <a:p>
            <a:pPr indent="0" lvl="0" marL="0" marR="0" rtl="0" algn="ctr">
              <a:lnSpc>
                <a:spcPct val="161702"/>
              </a:lnSpc>
              <a:spcBef>
                <a:spcPts val="0"/>
              </a:spcBef>
              <a:spcAft>
                <a:spcPts val="0"/>
              </a:spcAft>
              <a:buClr>
                <a:srgbClr val="DAD1E6"/>
              </a:buClr>
              <a:buSzPts val="2350"/>
              <a:buFont typeface="Inconsolata"/>
              <a:buNone/>
            </a:pPr>
            <a:r>
              <a:rPr b="1" lang="en-US" sz="2350">
                <a:solidFill>
                  <a:srgbClr val="DAD1E6"/>
                </a:solidFill>
                <a:latin typeface="Inconsolata"/>
                <a:ea typeface="Inconsolata"/>
                <a:cs typeface="Inconsolata"/>
                <a:sym typeface="Inconsolata"/>
              </a:rPr>
              <a:t>2</a:t>
            </a:r>
            <a:endParaRPr sz="2350">
              <a:solidFill>
                <a:schemeClr val="dk1"/>
              </a:solidFill>
              <a:latin typeface="Calibri"/>
              <a:ea typeface="Calibri"/>
              <a:cs typeface="Calibri"/>
              <a:sym typeface="Calibri"/>
            </a:endParaRPr>
          </a:p>
        </p:txBody>
      </p:sp>
      <p:sp>
        <p:nvSpPr>
          <p:cNvPr id="103" name="Google Shape;103;p17"/>
          <p:cNvSpPr/>
          <p:nvPr/>
        </p:nvSpPr>
        <p:spPr>
          <a:xfrm>
            <a:off x="4248388" y="3924181"/>
            <a:ext cx="2686050"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AD1E6"/>
              </a:buClr>
              <a:buSzPts val="2100"/>
              <a:buFont typeface="Inconsolata"/>
              <a:buNone/>
            </a:pPr>
            <a:r>
              <a:rPr b="1" lang="en-US" sz="2100">
                <a:solidFill>
                  <a:srgbClr val="DAD1E6"/>
                </a:solidFill>
                <a:latin typeface="Inconsolata"/>
                <a:ea typeface="Inconsolata"/>
                <a:cs typeface="Inconsolata"/>
                <a:sym typeface="Inconsolata"/>
              </a:rPr>
              <a:t>Backend:</a:t>
            </a:r>
            <a:endParaRPr sz="2100">
              <a:solidFill>
                <a:schemeClr val="dk1"/>
              </a:solidFill>
              <a:latin typeface="Calibri"/>
              <a:ea typeface="Calibri"/>
              <a:cs typeface="Calibri"/>
              <a:sym typeface="Calibri"/>
            </a:endParaRPr>
          </a:p>
        </p:txBody>
      </p:sp>
      <p:sp>
        <p:nvSpPr>
          <p:cNvPr id="104" name="Google Shape;104;p17"/>
          <p:cNvSpPr/>
          <p:nvPr/>
        </p:nvSpPr>
        <p:spPr>
          <a:xfrm>
            <a:off x="4248388" y="4388763"/>
            <a:ext cx="3520916" cy="34385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DAD1E6"/>
              </a:buClr>
              <a:buSzPts val="1650"/>
              <a:buFont typeface="Fira Sans"/>
              <a:buNone/>
            </a:pPr>
            <a:r>
              <a:rPr lang="en-US" sz="1650">
                <a:solidFill>
                  <a:srgbClr val="DAD1E6"/>
                </a:solidFill>
                <a:latin typeface="Fira Sans"/>
                <a:ea typeface="Fira Sans"/>
                <a:cs typeface="Fira Sans"/>
                <a:sym typeface="Fira Sans"/>
              </a:rPr>
              <a:t> Flask (Python)</a:t>
            </a:r>
            <a:endParaRPr sz="1650">
              <a:solidFill>
                <a:schemeClr val="dk1"/>
              </a:solidFill>
              <a:latin typeface="Calibri"/>
              <a:ea typeface="Calibri"/>
              <a:cs typeface="Calibri"/>
              <a:sym typeface="Calibri"/>
            </a:endParaRPr>
          </a:p>
        </p:txBody>
      </p:sp>
      <p:sp>
        <p:nvSpPr>
          <p:cNvPr id="105" name="Google Shape;105;p17"/>
          <p:cNvSpPr/>
          <p:nvPr/>
        </p:nvSpPr>
        <p:spPr>
          <a:xfrm>
            <a:off x="4140994" y="4932164"/>
            <a:ext cx="9630013" cy="15240"/>
          </a:xfrm>
          <a:prstGeom prst="roundRect">
            <a:avLst>
              <a:gd fmla="val 211505" name="adj"/>
            </a:avLst>
          </a:prstGeom>
          <a:solidFill>
            <a:srgbClr val="5C4E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17"/>
          <p:cNvSpPr/>
          <p:nvPr/>
        </p:nvSpPr>
        <p:spPr>
          <a:xfrm>
            <a:off x="751999" y="5054798"/>
            <a:ext cx="4922401" cy="1238012"/>
          </a:xfrm>
          <a:prstGeom prst="roundRect">
            <a:avLst>
              <a:gd fmla="val 2604"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7"/>
          <p:cNvSpPr/>
          <p:nvPr/>
        </p:nvSpPr>
        <p:spPr>
          <a:xfrm>
            <a:off x="3062049" y="5484971"/>
            <a:ext cx="302181" cy="377666"/>
          </a:xfrm>
          <a:prstGeom prst="rect">
            <a:avLst/>
          </a:prstGeom>
          <a:noFill/>
          <a:ln>
            <a:noFill/>
          </a:ln>
        </p:spPr>
        <p:txBody>
          <a:bodyPr anchorCtr="0" anchor="t" bIns="0" lIns="0" spcFirstLastPara="1" rIns="0" wrap="square" tIns="0">
            <a:noAutofit/>
          </a:bodyPr>
          <a:lstStyle/>
          <a:p>
            <a:pPr indent="0" lvl="0" marL="0" marR="0" rtl="0" algn="ctr">
              <a:lnSpc>
                <a:spcPct val="161702"/>
              </a:lnSpc>
              <a:spcBef>
                <a:spcPts val="0"/>
              </a:spcBef>
              <a:spcAft>
                <a:spcPts val="0"/>
              </a:spcAft>
              <a:buClr>
                <a:srgbClr val="DAD1E6"/>
              </a:buClr>
              <a:buSzPts val="2350"/>
              <a:buFont typeface="Inconsolata"/>
              <a:buNone/>
            </a:pPr>
            <a:r>
              <a:rPr b="1" lang="en-US" sz="2350">
                <a:solidFill>
                  <a:srgbClr val="DAD1E6"/>
                </a:solidFill>
                <a:latin typeface="Inconsolata"/>
                <a:ea typeface="Inconsolata"/>
                <a:cs typeface="Inconsolata"/>
                <a:sym typeface="Inconsolata"/>
              </a:rPr>
              <a:t>3</a:t>
            </a:r>
            <a:endParaRPr sz="2350">
              <a:solidFill>
                <a:schemeClr val="dk1"/>
              </a:solidFill>
              <a:latin typeface="Calibri"/>
              <a:ea typeface="Calibri"/>
              <a:cs typeface="Calibri"/>
              <a:sym typeface="Calibri"/>
            </a:endParaRPr>
          </a:p>
        </p:txBody>
      </p:sp>
      <p:sp>
        <p:nvSpPr>
          <p:cNvPr id="108" name="Google Shape;108;p17"/>
          <p:cNvSpPr/>
          <p:nvPr/>
        </p:nvSpPr>
        <p:spPr>
          <a:xfrm>
            <a:off x="5889188" y="5269587"/>
            <a:ext cx="2686050"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AD1E6"/>
              </a:buClr>
              <a:buSzPts val="2100"/>
              <a:buFont typeface="Inconsolata"/>
              <a:buNone/>
            </a:pPr>
            <a:r>
              <a:rPr b="1" lang="en-US" sz="2100">
                <a:solidFill>
                  <a:srgbClr val="DAD1E6"/>
                </a:solidFill>
                <a:latin typeface="Inconsolata"/>
                <a:ea typeface="Inconsolata"/>
                <a:cs typeface="Inconsolata"/>
                <a:sym typeface="Inconsolata"/>
              </a:rPr>
              <a:t>Database:</a:t>
            </a:r>
            <a:endParaRPr sz="2100">
              <a:solidFill>
                <a:schemeClr val="dk1"/>
              </a:solidFill>
              <a:latin typeface="Calibri"/>
              <a:ea typeface="Calibri"/>
              <a:cs typeface="Calibri"/>
              <a:sym typeface="Calibri"/>
            </a:endParaRPr>
          </a:p>
        </p:txBody>
      </p:sp>
      <p:sp>
        <p:nvSpPr>
          <p:cNvPr id="109" name="Google Shape;109;p17"/>
          <p:cNvSpPr/>
          <p:nvPr/>
        </p:nvSpPr>
        <p:spPr>
          <a:xfrm>
            <a:off x="5889188" y="5734169"/>
            <a:ext cx="3714631" cy="34385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DAD1E6"/>
              </a:buClr>
              <a:buSzPts val="1650"/>
              <a:buFont typeface="Fira Sans"/>
              <a:buNone/>
            </a:pPr>
            <a:r>
              <a:rPr lang="en-US" sz="1650">
                <a:solidFill>
                  <a:srgbClr val="DAD1E6"/>
                </a:solidFill>
                <a:latin typeface="Fira Sans"/>
                <a:ea typeface="Fira Sans"/>
                <a:cs typeface="Fira Sans"/>
                <a:sym typeface="Fira Sans"/>
              </a:rPr>
              <a:t>MongoDB (Atlas)</a:t>
            </a:r>
            <a:endParaRPr sz="1650">
              <a:solidFill>
                <a:schemeClr val="dk1"/>
              </a:solidFill>
              <a:latin typeface="Calibri"/>
              <a:ea typeface="Calibri"/>
              <a:cs typeface="Calibri"/>
              <a:sym typeface="Calibri"/>
            </a:endParaRPr>
          </a:p>
        </p:txBody>
      </p:sp>
      <p:sp>
        <p:nvSpPr>
          <p:cNvPr id="110" name="Google Shape;110;p17"/>
          <p:cNvSpPr/>
          <p:nvPr/>
        </p:nvSpPr>
        <p:spPr>
          <a:xfrm>
            <a:off x="5781794" y="6277570"/>
            <a:ext cx="7989213" cy="15240"/>
          </a:xfrm>
          <a:prstGeom prst="roundRect">
            <a:avLst>
              <a:gd fmla="val 211505" name="adj"/>
            </a:avLst>
          </a:prstGeom>
          <a:solidFill>
            <a:srgbClr val="5C4E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7"/>
          <p:cNvSpPr/>
          <p:nvPr/>
        </p:nvSpPr>
        <p:spPr>
          <a:xfrm>
            <a:off x="751999" y="6400205"/>
            <a:ext cx="6563201" cy="1238012"/>
          </a:xfrm>
          <a:prstGeom prst="roundRect">
            <a:avLst>
              <a:gd fmla="val 2604"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7"/>
          <p:cNvSpPr/>
          <p:nvPr/>
        </p:nvSpPr>
        <p:spPr>
          <a:xfrm>
            <a:off x="3882509" y="6830378"/>
            <a:ext cx="302181" cy="377666"/>
          </a:xfrm>
          <a:prstGeom prst="rect">
            <a:avLst/>
          </a:prstGeom>
          <a:noFill/>
          <a:ln>
            <a:noFill/>
          </a:ln>
        </p:spPr>
        <p:txBody>
          <a:bodyPr anchorCtr="0" anchor="t" bIns="0" lIns="0" spcFirstLastPara="1" rIns="0" wrap="square" tIns="0">
            <a:noAutofit/>
          </a:bodyPr>
          <a:lstStyle/>
          <a:p>
            <a:pPr indent="0" lvl="0" marL="0" marR="0" rtl="0" algn="ctr">
              <a:lnSpc>
                <a:spcPct val="161702"/>
              </a:lnSpc>
              <a:spcBef>
                <a:spcPts val="0"/>
              </a:spcBef>
              <a:spcAft>
                <a:spcPts val="0"/>
              </a:spcAft>
              <a:buClr>
                <a:srgbClr val="DAD1E6"/>
              </a:buClr>
              <a:buSzPts val="2350"/>
              <a:buFont typeface="Inconsolata"/>
              <a:buNone/>
            </a:pPr>
            <a:r>
              <a:rPr b="1" lang="en-US" sz="2350">
                <a:solidFill>
                  <a:srgbClr val="DAD1E6"/>
                </a:solidFill>
                <a:latin typeface="Inconsolata"/>
                <a:ea typeface="Inconsolata"/>
                <a:cs typeface="Inconsolata"/>
                <a:sym typeface="Inconsolata"/>
              </a:rPr>
              <a:t>4</a:t>
            </a:r>
            <a:endParaRPr sz="2350">
              <a:solidFill>
                <a:schemeClr val="dk1"/>
              </a:solidFill>
              <a:latin typeface="Calibri"/>
              <a:ea typeface="Calibri"/>
              <a:cs typeface="Calibri"/>
              <a:sym typeface="Calibri"/>
            </a:endParaRPr>
          </a:p>
        </p:txBody>
      </p:sp>
      <p:sp>
        <p:nvSpPr>
          <p:cNvPr id="113" name="Google Shape;113;p17"/>
          <p:cNvSpPr/>
          <p:nvPr/>
        </p:nvSpPr>
        <p:spPr>
          <a:xfrm>
            <a:off x="7529989" y="6614993"/>
            <a:ext cx="2686050"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AD1E6"/>
              </a:buClr>
              <a:buSzPts val="2100"/>
              <a:buFont typeface="Inconsolata"/>
              <a:buNone/>
            </a:pPr>
            <a:r>
              <a:rPr b="1" lang="en-US" sz="2100">
                <a:solidFill>
                  <a:srgbClr val="DAD1E6"/>
                </a:solidFill>
                <a:latin typeface="Inconsolata"/>
                <a:ea typeface="Inconsolata"/>
                <a:cs typeface="Inconsolata"/>
                <a:sym typeface="Inconsolata"/>
              </a:rPr>
              <a:t>Development Tools</a:t>
            </a:r>
            <a:endParaRPr sz="2100">
              <a:solidFill>
                <a:schemeClr val="dk1"/>
              </a:solidFill>
              <a:latin typeface="Calibri"/>
              <a:ea typeface="Calibri"/>
              <a:cs typeface="Calibri"/>
              <a:sym typeface="Calibri"/>
            </a:endParaRPr>
          </a:p>
        </p:txBody>
      </p:sp>
      <p:sp>
        <p:nvSpPr>
          <p:cNvPr id="114" name="Google Shape;114;p17"/>
          <p:cNvSpPr/>
          <p:nvPr/>
        </p:nvSpPr>
        <p:spPr>
          <a:xfrm>
            <a:off x="7529989" y="7079575"/>
            <a:ext cx="3407450" cy="343853"/>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DAD1E6"/>
              </a:buClr>
              <a:buSzPts val="1650"/>
              <a:buFont typeface="Fira Sans"/>
              <a:buNone/>
            </a:pPr>
            <a:r>
              <a:rPr lang="en-US" sz="1650">
                <a:solidFill>
                  <a:srgbClr val="DAD1E6"/>
                </a:solidFill>
                <a:latin typeface="Fira Sans"/>
                <a:ea typeface="Fira Sans"/>
                <a:cs typeface="Fira Sans"/>
                <a:sym typeface="Fira Sans"/>
              </a:rPr>
              <a:t>VS Code, Postman, Git</a:t>
            </a:r>
            <a:endParaRPr sz="165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p:nvPr/>
        </p:nvSpPr>
        <p:spPr>
          <a:xfrm>
            <a:off x="664605" y="330648"/>
            <a:ext cx="4074000" cy="9921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F94CAF"/>
              </a:buClr>
              <a:buSzPts val="4150"/>
              <a:buFont typeface="Inconsolata"/>
              <a:buNone/>
            </a:pPr>
            <a:r>
              <a:rPr b="1" lang="en-US" sz="4150">
                <a:solidFill>
                  <a:srgbClr val="F94CAF"/>
                </a:solidFill>
                <a:latin typeface="Inconsolata"/>
                <a:ea typeface="Inconsolata"/>
                <a:cs typeface="Inconsolata"/>
                <a:sym typeface="Inconsolata"/>
              </a:rPr>
              <a:t>FLOWCHART:</a:t>
            </a:r>
            <a:endParaRPr sz="4150">
              <a:solidFill>
                <a:schemeClr val="dk1"/>
              </a:solidFill>
              <a:latin typeface="Calibri"/>
              <a:ea typeface="Calibri"/>
              <a:cs typeface="Calibri"/>
              <a:sym typeface="Calibri"/>
            </a:endParaRPr>
          </a:p>
        </p:txBody>
      </p:sp>
      <p:pic>
        <p:nvPicPr>
          <p:cNvPr id="121" name="Google Shape;121;p18" title="Screenshot 2025-04-17 120727.png"/>
          <p:cNvPicPr preferRelativeResize="0"/>
          <p:nvPr/>
        </p:nvPicPr>
        <p:blipFill>
          <a:blip r:embed="rId3">
            <a:alphaModFix/>
          </a:blip>
          <a:stretch>
            <a:fillRect/>
          </a:stretch>
        </p:blipFill>
        <p:spPr>
          <a:xfrm>
            <a:off x="4362825" y="803350"/>
            <a:ext cx="4947125" cy="709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p:nvPr/>
        </p:nvSpPr>
        <p:spPr>
          <a:xfrm>
            <a:off x="117400" y="202100"/>
            <a:ext cx="4095000" cy="8952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94CAF"/>
              </a:buClr>
              <a:buSzPts val="4450"/>
              <a:buFont typeface="Inconsolata"/>
              <a:buNone/>
            </a:pPr>
            <a:r>
              <a:rPr b="1" lang="en-US" sz="3750">
                <a:solidFill>
                  <a:srgbClr val="F94CAF"/>
                </a:solidFill>
                <a:latin typeface="Inconsolata"/>
                <a:ea typeface="Inconsolata"/>
                <a:cs typeface="Inconsolata"/>
                <a:sym typeface="Inconsolata"/>
              </a:rPr>
              <a:t>USER INTERFACE</a:t>
            </a:r>
            <a:endParaRPr sz="3750">
              <a:solidFill>
                <a:schemeClr val="dk1"/>
              </a:solidFill>
              <a:latin typeface="Calibri"/>
              <a:ea typeface="Calibri"/>
              <a:cs typeface="Calibri"/>
              <a:sym typeface="Calibri"/>
            </a:endParaRPr>
          </a:p>
        </p:txBody>
      </p:sp>
      <p:pic>
        <p:nvPicPr>
          <p:cNvPr id="128" name="Google Shape;128;p19"/>
          <p:cNvPicPr preferRelativeResize="0"/>
          <p:nvPr/>
        </p:nvPicPr>
        <p:blipFill>
          <a:blip r:embed="rId3">
            <a:alphaModFix/>
          </a:blip>
          <a:stretch>
            <a:fillRect/>
          </a:stretch>
        </p:blipFill>
        <p:spPr>
          <a:xfrm>
            <a:off x="265150" y="949075"/>
            <a:ext cx="7330448" cy="3323551"/>
          </a:xfrm>
          <a:prstGeom prst="rect">
            <a:avLst/>
          </a:prstGeom>
          <a:noFill/>
          <a:ln>
            <a:noFill/>
          </a:ln>
        </p:spPr>
      </p:pic>
      <p:pic>
        <p:nvPicPr>
          <p:cNvPr id="129" name="Google Shape;129;p19"/>
          <p:cNvPicPr preferRelativeResize="0"/>
          <p:nvPr/>
        </p:nvPicPr>
        <p:blipFill>
          <a:blip r:embed="rId4">
            <a:alphaModFix/>
          </a:blip>
          <a:stretch>
            <a:fillRect/>
          </a:stretch>
        </p:blipFill>
        <p:spPr>
          <a:xfrm>
            <a:off x="5995775" y="4462601"/>
            <a:ext cx="8111673" cy="365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p:nvPr/>
        </p:nvSpPr>
        <p:spPr>
          <a:xfrm>
            <a:off x="305275" y="216725"/>
            <a:ext cx="4020000" cy="936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94CAF"/>
              </a:buClr>
              <a:buSzPts val="4450"/>
              <a:buFont typeface="Inconsolata"/>
              <a:buNone/>
            </a:pPr>
            <a:r>
              <a:rPr b="1" lang="en-US" sz="4450">
                <a:solidFill>
                  <a:srgbClr val="F94CAF"/>
                </a:solidFill>
                <a:latin typeface="Inconsolata"/>
                <a:ea typeface="Inconsolata"/>
                <a:cs typeface="Inconsolata"/>
                <a:sym typeface="Inconsolata"/>
              </a:rPr>
              <a:t>AUTHENTICATION</a:t>
            </a:r>
            <a:endParaRPr sz="4450">
              <a:solidFill>
                <a:schemeClr val="dk1"/>
              </a:solidFill>
              <a:latin typeface="Calibri"/>
              <a:ea typeface="Calibri"/>
              <a:cs typeface="Calibri"/>
              <a:sym typeface="Calibri"/>
            </a:endParaRPr>
          </a:p>
        </p:txBody>
      </p:sp>
      <p:pic>
        <p:nvPicPr>
          <p:cNvPr id="136" name="Google Shape;136;p20" title="Screenshot 2025-04-17 114413.png"/>
          <p:cNvPicPr preferRelativeResize="0"/>
          <p:nvPr/>
        </p:nvPicPr>
        <p:blipFill>
          <a:blip r:embed="rId3">
            <a:alphaModFix/>
          </a:blip>
          <a:stretch>
            <a:fillRect/>
          </a:stretch>
        </p:blipFill>
        <p:spPr>
          <a:xfrm>
            <a:off x="756225" y="1020900"/>
            <a:ext cx="5936451" cy="6187801"/>
          </a:xfrm>
          <a:prstGeom prst="rect">
            <a:avLst/>
          </a:prstGeom>
          <a:noFill/>
          <a:ln>
            <a:noFill/>
          </a:ln>
        </p:spPr>
      </p:pic>
      <p:pic>
        <p:nvPicPr>
          <p:cNvPr id="137" name="Google Shape;137;p20" title="Screenshot 2025-04-17 114726.png"/>
          <p:cNvPicPr preferRelativeResize="0"/>
          <p:nvPr/>
        </p:nvPicPr>
        <p:blipFill>
          <a:blip r:embed="rId4">
            <a:alphaModFix/>
          </a:blip>
          <a:stretch>
            <a:fillRect/>
          </a:stretch>
        </p:blipFill>
        <p:spPr>
          <a:xfrm>
            <a:off x="7596600" y="1117550"/>
            <a:ext cx="6729301" cy="599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p:nvPr/>
        </p:nvSpPr>
        <p:spPr>
          <a:xfrm>
            <a:off x="284549" y="131528"/>
            <a:ext cx="3007200" cy="9963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94CAF"/>
              </a:buClr>
              <a:buSzPts val="4300"/>
              <a:buFont typeface="Inconsolata"/>
              <a:buNone/>
            </a:pPr>
            <a:r>
              <a:rPr b="1" lang="en-US" sz="4300">
                <a:solidFill>
                  <a:srgbClr val="F94CAF"/>
                </a:solidFill>
                <a:latin typeface="Inconsolata"/>
                <a:ea typeface="Inconsolata"/>
                <a:cs typeface="Inconsolata"/>
                <a:sym typeface="Inconsolata"/>
              </a:rPr>
              <a:t>DASHBOARD</a:t>
            </a:r>
            <a:endParaRPr sz="4300">
              <a:solidFill>
                <a:schemeClr val="dk1"/>
              </a:solidFill>
              <a:latin typeface="Calibri"/>
              <a:ea typeface="Calibri"/>
              <a:cs typeface="Calibri"/>
              <a:sym typeface="Calibri"/>
            </a:endParaRPr>
          </a:p>
        </p:txBody>
      </p:sp>
      <p:pic>
        <p:nvPicPr>
          <p:cNvPr id="144" name="Google Shape;144;p21" title="Screenshot 2025-04-17 115032.png"/>
          <p:cNvPicPr preferRelativeResize="0"/>
          <p:nvPr/>
        </p:nvPicPr>
        <p:blipFill>
          <a:blip r:embed="rId3">
            <a:alphaModFix/>
          </a:blip>
          <a:stretch>
            <a:fillRect/>
          </a:stretch>
        </p:blipFill>
        <p:spPr>
          <a:xfrm>
            <a:off x="284550" y="772925"/>
            <a:ext cx="8305799" cy="3619425"/>
          </a:xfrm>
          <a:prstGeom prst="rect">
            <a:avLst/>
          </a:prstGeom>
          <a:noFill/>
          <a:ln>
            <a:noFill/>
          </a:ln>
        </p:spPr>
      </p:pic>
      <p:pic>
        <p:nvPicPr>
          <p:cNvPr id="145" name="Google Shape;145;p21" title="Screenshot 2025-04-17 115203.png"/>
          <p:cNvPicPr preferRelativeResize="0"/>
          <p:nvPr/>
        </p:nvPicPr>
        <p:blipFill>
          <a:blip r:embed="rId4">
            <a:alphaModFix/>
          </a:blip>
          <a:stretch>
            <a:fillRect/>
          </a:stretch>
        </p:blipFill>
        <p:spPr>
          <a:xfrm>
            <a:off x="6417925" y="4804800"/>
            <a:ext cx="8212475" cy="3424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